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3" r:id="rId7"/>
    <p:sldId id="262" r:id="rId8"/>
    <p:sldId id="282" r:id="rId9"/>
    <p:sldId id="264" r:id="rId10"/>
    <p:sldId id="28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6" r:id="rId20"/>
    <p:sldId id="275" r:id="rId21"/>
    <p:sldId id="276" r:id="rId22"/>
    <p:sldId id="277" r:id="rId23"/>
    <p:sldId id="278" r:id="rId24"/>
    <p:sldId id="280" r:id="rId25"/>
    <p:sldId id="285" r:id="rId26"/>
    <p:sldId id="284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522QtaYVCoKgMtTWT+lzt9yCF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3"/>
    <p:restoredTop sz="94658"/>
  </p:normalViewPr>
  <p:slideViewPr>
    <p:cSldViewPr snapToGrid="0">
      <p:cViewPr varScale="1">
        <p:scale>
          <a:sx n="133" d="100"/>
          <a:sy n="133" d="100"/>
        </p:scale>
        <p:origin x="1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Introduction – introduce yourself bio – say who you are.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Name – Damien Burks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I’m a Cloud Security Engineer at Citi bank currently, however, this presentation is this tool that I developed based on a noticeable gap within a particular AWS service for incident response purposes. So today, I’m going to talk about automated S3 blocking in AWS.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AWS Cloud Development Kit (AWS CDK) is an open-source software development framework to define your cloud application resources using familiar programming languages.</a:t>
            </a:r>
            <a:endParaRPr/>
          </a:p>
        </p:txBody>
      </p:sp>
      <p:sp>
        <p:nvSpPr>
          <p:cNvPr id="259" name="Google Shape;2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SNS – sending emails to end users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EventBridge – configured rules for detecting events to Macie’s result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Lambda – used for performing blocking actions serverless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 Function – </a:t>
            </a: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workflow service that relies on the lambda to execute blocking actions in a specific order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IAM – Lots of permissions delegated to the role needed for the execution role.</a:t>
            </a:r>
            <a:endParaRPr/>
          </a:p>
        </p:txBody>
      </p:sp>
      <p:sp>
        <p:nvSpPr>
          <p:cNvPr id="269" name="Google Shape;26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278" name="Google Shape;27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88" name="Google Shape;28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296" name="Google Shape;29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316" name="Google Shape;31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325" name="Google Shape;32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335" name="Google Shape;33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about those states for the step function – what does it do?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determine_severity: Parses the Macie results file in S3 and grab the bucket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Check_bucket_status: Checks the bucket’s status to see if it has already been blocked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Block_s3_bucket_status: If not, then it’ll block the bucket by attaching two things (deny all policy) and revoking public access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Send_error_report: If anything happens at this state, or the determine_severity state, it’ll send an error report to the subscripted user-base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Send_report: Sends a report of the blocked bucket.</a:t>
            </a:r>
            <a:endParaRPr/>
          </a:p>
        </p:txBody>
      </p:sp>
      <p:sp>
        <p:nvSpPr>
          <p:cNvPr id="346" name="Google Shape;34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ffa8937bc7984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48ffa8937bc7984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Set this up ☺</a:t>
            </a:r>
            <a:endParaRPr/>
          </a:p>
        </p:txBody>
      </p:sp>
      <p:sp>
        <p:nvSpPr>
          <p:cNvPr id="120" name="Google Shape;120;g48ffa8937bc79849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a toxic symbol to the PCI/PII data S3 bucket ☺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Pros: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Bullet 1: Fully-managed sensitive data types -&gt; refer to the image on the left-hand side. AWS has data types and configurations for you to scan your files. SSNs, SINs, etc etc. It’s not just limited to a specific country – spans internationally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Bullet 2: Integration with other services – very important for the open source tool that I’ll discuss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Bullet 3: Customizable data types and fields for data classification: you can create your own data types and classifications for Macie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 that it is an expensive service due to the machine learning and pattern matching capability for each file within an S3 bucket.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feature available for auto-rem of buckets ☹: it just tells you that this bucket is a risk (high, medium, low) and doesn’t tell you anything.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0cc02f5783a68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b0cc02f5783a68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Let’s say the architect, </a:t>
            </a:r>
            <a:endParaRPr/>
          </a:p>
        </p:txBody>
      </p:sp>
      <p:sp>
        <p:nvSpPr>
          <p:cNvPr id="226" name="Google Shape;226;g1b0cc02f5783a68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 each S3 bucket, we have to iterate through this process: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the results from Macie in the S3 bucket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Parse through those results (which is a horribly long JSON file btw)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Check to see if this bucket is a high risk – and if it is, then we’re going to perform blocking actions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200"/>
              <a:t>Done</a:t>
            </a:r>
            <a:endParaRPr/>
          </a:p>
        </p:txBody>
      </p:sp>
      <p:sp>
        <p:nvSpPr>
          <p:cNvPr id="239" name="Google Shape;239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5" name="Rectangle 103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060232" y="3801738"/>
            <a:ext cx="10071536" cy="92975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2900" dirty="0"/>
              <a:t>A 10,000-foot view on how to create automated data and malware mitigation controls</a:t>
            </a:r>
          </a:p>
        </p:txBody>
      </p:sp>
      <p:pic>
        <p:nvPicPr>
          <p:cNvPr id="90" name="Google Shape;90;p1" descr="DataCop Logo"/>
          <p:cNvPicPr preferRelativeResize="0"/>
          <p:nvPr/>
        </p:nvPicPr>
        <p:blipFill rotWithShape="1">
          <a:blip r:embed="rId3"/>
          <a:stretch/>
        </p:blipFill>
        <p:spPr>
          <a:xfrm>
            <a:off x="1179287" y="772621"/>
            <a:ext cx="2743200" cy="2743200"/>
          </a:xfrm>
          <a:prstGeom prst="rect">
            <a:avLst/>
          </a:prstGeom>
          <a:noFill/>
        </p:spPr>
      </p:pic>
      <p:pic>
        <p:nvPicPr>
          <p:cNvPr id="92" name="Google Shape;92;p1" descr="Trend Micro File Storage Security | TrendDefense.com"/>
          <p:cNvPicPr preferRelativeResize="0"/>
          <p:nvPr/>
        </p:nvPicPr>
        <p:blipFill rotWithShape="1">
          <a:blip r:embed="rId4"/>
          <a:stretch/>
        </p:blipFill>
        <p:spPr>
          <a:xfrm>
            <a:off x="4457293" y="825793"/>
            <a:ext cx="3292790" cy="2636855"/>
          </a:xfrm>
          <a:prstGeom prst="rect">
            <a:avLst/>
          </a:prstGeom>
          <a:noFill/>
        </p:spPr>
      </p:pic>
      <p:pic>
        <p:nvPicPr>
          <p:cNvPr id="93" name="Google Shape;93;p1" descr="Cloud Computing Services - Amazon Web Services (AWS)"/>
          <p:cNvPicPr preferRelativeResize="0"/>
          <p:nvPr/>
        </p:nvPicPr>
        <p:blipFill rotWithShape="1">
          <a:blip r:embed="rId5"/>
          <a:stretch/>
        </p:blipFill>
        <p:spPr>
          <a:xfrm>
            <a:off x="8015984" y="1279863"/>
            <a:ext cx="3292790" cy="1728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9CDD3-E189-A982-E4AF-82E9B254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Pros and Cons of File Storage Security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F6027-1EB7-55E7-5B4B-1AA5927D7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Pros</a:t>
            </a:r>
          </a:p>
          <a:p>
            <a:pPr marL="685800" lvl="2" indent="-228600">
              <a:spcBef>
                <a:spcPts val="0"/>
              </a:spcBef>
              <a:buClr>
                <a:srgbClr val="000000"/>
              </a:buClr>
              <a:buSzPts val="2600"/>
            </a:pPr>
            <a:r>
              <a:rPr lang="en-US" b="0" i="0" u="none" strike="noStrike" cap="none">
                <a:latin typeface="Arial"/>
                <a:ea typeface="Arial"/>
                <a:cs typeface="Arial"/>
                <a:sym typeface="Arial"/>
              </a:rPr>
              <a:t>Supports scanning massive files (5GB or more) </a:t>
            </a:r>
            <a:endParaRPr lang="en-US"/>
          </a:p>
          <a:p>
            <a:pPr marL="685800" lvl="2" indent="-228600">
              <a:spcBef>
                <a:spcPts val="390"/>
              </a:spcBef>
              <a:buClr>
                <a:srgbClr val="000000"/>
              </a:buClr>
              <a:buSzPts val="2600"/>
            </a:pPr>
            <a:r>
              <a:rPr lang="en-US" b="0" i="0" u="none" strike="noStrike" cap="none">
                <a:latin typeface="Arial"/>
                <a:ea typeface="Arial"/>
                <a:cs typeface="Arial"/>
                <a:sym typeface="Arial"/>
              </a:rPr>
              <a:t>Extremely fast scanning. </a:t>
            </a:r>
            <a:r>
              <a:rPr lang="en-US" b="0" i="1" u="none" strike="noStrike" cap="none">
                <a:latin typeface="Arial"/>
                <a:ea typeface="Arial"/>
                <a:cs typeface="Arial"/>
                <a:sym typeface="Arial"/>
              </a:rPr>
              <a:t>Estimated between 3-25 secs.</a:t>
            </a:r>
            <a:endParaRPr lang="en-US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85800" lvl="2" indent="-228600">
              <a:spcBef>
                <a:spcPts val="390"/>
              </a:spcBef>
              <a:buClr>
                <a:srgbClr val="000000"/>
              </a:buClr>
              <a:buSzPts val="2600"/>
            </a:pPr>
            <a:r>
              <a:rPr lang="en-US" b="0" i="0" u="none" strike="noStrike" cap="none">
                <a:latin typeface="Arial"/>
                <a:ea typeface="Arial"/>
                <a:cs typeface="Arial"/>
                <a:sym typeface="Arial"/>
              </a:rPr>
              <a:t>Concurrent scanning (extremely scalable)</a:t>
            </a:r>
            <a:endParaRPr lang="en-US"/>
          </a:p>
          <a:p>
            <a:pPr marL="685800" lvl="2" indent="-228600">
              <a:spcBef>
                <a:spcPts val="390"/>
              </a:spcBef>
              <a:buClr>
                <a:srgbClr val="000000"/>
              </a:buClr>
              <a:buSzPts val="2600"/>
            </a:pPr>
            <a:r>
              <a:rPr lang="en-US" b="0" i="0" u="none" strike="noStrike" cap="none">
                <a:latin typeface="Arial"/>
                <a:ea typeface="Arial"/>
                <a:cs typeface="Arial"/>
                <a:sym typeface="Arial"/>
              </a:rPr>
              <a:t>Easy deployment and extensibility.</a:t>
            </a:r>
            <a:endParaRPr lang="en-US"/>
          </a:p>
          <a:p>
            <a:r>
              <a:rPr lang="en-US" sz="2000"/>
              <a:t>Con(s)</a:t>
            </a:r>
          </a:p>
          <a:p>
            <a:pPr lvl="1"/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It is not free ☺</a:t>
            </a:r>
          </a:p>
        </p:txBody>
      </p:sp>
      <p:pic>
        <p:nvPicPr>
          <p:cNvPr id="4" name="Google Shape;176;g1b0cc02f5783a680_8" descr="Trend Micro File Storage Security | TrendDefense.com">
            <a:extLst>
              <a:ext uri="{FF2B5EF4-FFF2-40B4-BE49-F238E27FC236}">
                <a16:creationId xmlns:a16="http://schemas.microsoft.com/office/drawing/2014/main" id="{784325B3-223F-A8C1-7F69-D81D919AC112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6167578" y="2484255"/>
            <a:ext cx="4638185" cy="3714244"/>
          </a:xfrm>
          <a:prstGeom prst="rect">
            <a:avLst/>
          </a:prstGeom>
          <a:noFill/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5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" name="Rectangle 25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Google Shape;229;g1b0cc02f5783a680_24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5400"/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Genericx 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&amp; Findings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3" name="Google Shape;233;g1b0cc02f5783a680_24"/>
          <p:cNvPicPr preferRelativeResize="0"/>
          <p:nvPr/>
        </p:nvPicPr>
        <p:blipFill>
          <a:blip r:embed="rId3"/>
          <a:stretch/>
        </p:blipFill>
        <p:spPr>
          <a:xfrm>
            <a:off x="194099" y="2806005"/>
            <a:ext cx="3797536" cy="3474744"/>
          </a:xfrm>
          <a:prstGeom prst="rect">
            <a:avLst/>
          </a:prstGeom>
          <a:noFill/>
        </p:spPr>
      </p:pic>
      <p:pic>
        <p:nvPicPr>
          <p:cNvPr id="235" name="Google Shape;235;g1b0cc02f5783a680_24" descr="Graphical user interface, text, application, email&#10;&#10;Description automatically generated"/>
          <p:cNvPicPr preferRelativeResize="0"/>
          <p:nvPr/>
        </p:nvPicPr>
        <p:blipFill rotWithShape="1">
          <a:blip r:embed="rId4"/>
          <a:srcRect r="1399" b="1"/>
          <a:stretch/>
        </p:blipFill>
        <p:spPr>
          <a:xfrm>
            <a:off x="4193386" y="3455693"/>
            <a:ext cx="3797536" cy="2175368"/>
          </a:xfrm>
          <a:prstGeom prst="rect">
            <a:avLst/>
          </a:prstGeom>
          <a:noFill/>
        </p:spPr>
      </p:pic>
      <p:pic>
        <p:nvPicPr>
          <p:cNvPr id="234" name="Google Shape;234;g1b0cc02f5783a680_24" descr="Graphical user interface&#10;&#10;Description automatically generated"/>
          <p:cNvPicPr preferRelativeResize="0"/>
          <p:nvPr/>
        </p:nvPicPr>
        <p:blipFill rotWithShape="1">
          <a:blip r:embed="rId5"/>
          <a:srcRect r="27981" b="-1"/>
          <a:stretch/>
        </p:blipFill>
        <p:spPr>
          <a:xfrm>
            <a:off x="8192673" y="3457293"/>
            <a:ext cx="3797536" cy="2172168"/>
          </a:xfrm>
          <a:prstGeom prst="rect">
            <a:avLst/>
          </a:prstGeom>
          <a:noFill/>
        </p:spPr>
      </p:pic>
      <p:sp>
        <p:nvSpPr>
          <p:cNvPr id="231" name="Google Shape;231;g1b0cc02f5783a680_24"/>
          <p:cNvSpPr txBox="1"/>
          <p:nvPr/>
        </p:nvSpPr>
        <p:spPr>
          <a:xfrm>
            <a:off x="3048000" y="3275112"/>
            <a:ext cx="60960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32" name="Google Shape;232;g1b0cc02f5783a680_24"/>
          <p:cNvSpPr txBox="1"/>
          <p:nvPr/>
        </p:nvSpPr>
        <p:spPr>
          <a:xfrm>
            <a:off x="3048000" y="3275112"/>
            <a:ext cx="6096000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8" name="Rectangle 247">
            <a:extLst>
              <a:ext uri="{FF2B5EF4-FFF2-40B4-BE49-F238E27FC236}">
                <a16:creationId xmlns:a16="http://schemas.microsoft.com/office/drawing/2014/main" id="{1574D71B-7917-4BD7-887C-1D652DB0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SzPts val="1800"/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Scenario: Genericx &amp; CloudOne FSS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605660" y="145634"/>
            <a:ext cx="1715478" cy="6926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3" name="Google Shape;243;p23" descr="Diagram&#10;&#10;Description automatically generated"/>
          <p:cNvPicPr preferRelativeResize="0"/>
          <p:nvPr/>
        </p:nvPicPr>
        <p:blipFill>
          <a:blip r:embed="rId3"/>
          <a:stretch/>
        </p:blipFill>
        <p:spPr>
          <a:xfrm>
            <a:off x="942597" y="1336115"/>
            <a:ext cx="5608830" cy="4038356"/>
          </a:xfrm>
          <a:prstGeom prst="rect">
            <a:avLst/>
          </a:prstGeom>
          <a:noFill/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0788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800"/>
              <a:t>Mitigation Strategy w/o Automation</a:t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 dirty="0"/>
              <a:t>Manual Mitigation FTW – NOT!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 dirty="0"/>
              <a:t>Action Steps (condensed):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dirty="0"/>
              <a:t>Attach a bucket policy that denies all access to resources/services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dirty="0"/>
              <a:t>Inspect each object (file) and identify what the issue could be</a:t>
            </a:r>
            <a:endParaRPr dirty="0"/>
          </a:p>
          <a:p>
            <a: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dirty="0"/>
              <a:t>If it has PII or PCI, move it to an on-prem server or file system</a:t>
            </a:r>
            <a:endParaRPr dirty="0"/>
          </a:p>
          <a:p>
            <a: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dirty="0"/>
              <a:t>If not, figure out whether it is malicious or genuine.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 dirty="0"/>
              <a:t>If then if then…. How long will it take?</a:t>
            </a:r>
            <a:endParaRPr dirty="0"/>
          </a:p>
        </p:txBody>
      </p:sp>
      <p:pic>
        <p:nvPicPr>
          <p:cNvPr id="254" name="Google Shape;254;p24" descr="Confused Math Lady (4080x2663px) : r/MemeRestoration"/>
          <p:cNvPicPr preferRelativeResize="0"/>
          <p:nvPr/>
        </p:nvPicPr>
        <p:blipFill rotWithShape="1">
          <a:blip r:embed="rId3">
            <a:alphaModFix/>
          </a:blip>
          <a:srcRect l="1710" r="7814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3" name="Rectangle 28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/>
              <a:t>DataCop Overview</a:t>
            </a: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An open-source AWS framework that mitigates the potential of vulnerable S3 buckets.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Leverages Macie results to automatically block S3 buckets that contain PII or any classified information.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600"/>
              <a:t>Features: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Automatically provisioned infrastructure to bridge the cap between Macie and S3 with AWS CDK and Python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Configurable settings for bucket blocking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Event-driven S3 bucket blocking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600"/>
              <a:t>Easy to extend for other AWS security frameworks.</a:t>
            </a: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5" name="Google Shape;265;p25" descr="DataCop Logo"/>
          <p:cNvPicPr preferRelativeResize="0"/>
          <p:nvPr/>
        </p:nvPicPr>
        <p:blipFill rotWithShape="1">
          <a:blip r:embed="rId3"/>
          <a:srcRect t="725" r="2" b="2339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0" name="Rectangle 28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1" name="Rectangle 29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29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Google Shape;272;p26"/>
          <p:cNvSpPr txBox="1"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800"/>
              <a:t>“Considerations”</a:t>
            </a:r>
          </a:p>
        </p:txBody>
      </p:sp>
      <p:sp>
        <p:nvSpPr>
          <p:cNvPr id="323" name="Google Shape;274;p26"/>
          <p:cNvSpPr txBox="1"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500"/>
              <a:t>There are quite a few IAM permissions and policies that must be created in order for the following services to be utilized: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500"/>
              <a:t>EventBridge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500"/>
              <a:t>Lambda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500"/>
              <a:t>CloudWatch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500"/>
              <a:t>SNS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500"/>
              <a:t>Step Function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500"/>
              <a:t>S3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500"/>
              <a:t>DataCop creates the needed roles and permissions for all the above services. However, it will not modify any SCPs that you have defined (intentional by design).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500"/>
              <a:t>An S3 bucket for quarantining malicious files will be created.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9" name="Rectangle 28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SzPts val="1800"/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DataCop and Macie Architecture Preview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/>
          <a:stretch/>
        </p:blipFill>
        <p:spPr>
          <a:xfrm>
            <a:off x="5640572" y="1081103"/>
            <a:ext cx="5608830" cy="45852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30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SzPts val="1800"/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/>
              </a:rPr>
              <a:t>DataCop and Macie Architecture Walkthrough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3"/>
          <a:stretch/>
        </p:blipFill>
        <p:spPr>
          <a:xfrm>
            <a:off x="2340274" y="1675227"/>
            <a:ext cx="7511452" cy="4394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" name="Rectangle 30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700"/>
              <a:t>DC Macie State Machine</a:t>
            </a: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Total of seven states within a step function – or state machine.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Key states: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determine_severity</a:t>
            </a:r>
            <a:endParaRPr lang="en-US" sz="20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check_bucket_status</a:t>
            </a:r>
            <a:endParaRPr lang="en-US" sz="20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/>
              <a:t>block_s3_bucket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send_error_report</a:t>
            </a:r>
            <a:endParaRPr lang="en-US" sz="20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 err="1"/>
              <a:t>send_report</a:t>
            </a:r>
            <a:endParaRPr lang="en-US" sz="2000" dirty="0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Google Shape;302;p29" descr="Diagram&#10;&#10;Description automatically generated"/>
          <p:cNvPicPr preferRelativeResize="0"/>
          <p:nvPr/>
        </p:nvPicPr>
        <p:blipFill rotWithShape="1">
          <a:blip r:embed="rId3"/>
          <a:srcRect l="7122" r="7895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96EBD-9AD7-CD92-3211-6F3E76B2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DataCop &amp; FSS Architecture Preview</a:t>
            </a:r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312;p30">
            <a:extLst>
              <a:ext uri="{FF2B5EF4-FFF2-40B4-BE49-F238E27FC236}">
                <a16:creationId xmlns:a16="http://schemas.microsoft.com/office/drawing/2014/main" id="{47CC430E-5B7F-DCA2-3E3F-C3D51731EE97}"/>
              </a:ext>
            </a:extLst>
          </p:cNvPr>
          <p:cNvPicPr preferRelativeResize="0"/>
          <p:nvPr/>
        </p:nvPicPr>
        <p:blipFill>
          <a:blip r:embed="rId2"/>
          <a:stretch/>
        </p:blipFill>
        <p:spPr>
          <a:xfrm>
            <a:off x="545238" y="1115414"/>
            <a:ext cx="7608304" cy="4698127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10">
            <a:extLst>
              <a:ext uri="{FF2B5EF4-FFF2-40B4-BE49-F238E27FC236}">
                <a16:creationId xmlns:a16="http://schemas.microsoft.com/office/drawing/2014/main" id="{33C7AB05-19D2-4FCD-8019-B11EC6435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1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1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tangle 1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/>
              <a:t>Who Am I?</a:t>
            </a:r>
          </a:p>
        </p:txBody>
      </p:sp>
      <p:pic>
        <p:nvPicPr>
          <p:cNvPr id="106" name="Google Shape;106;p2" descr="A picture containing indoor, cluttered&#10;&#10;Description automatically generated"/>
          <p:cNvPicPr preferRelativeResize="0"/>
          <p:nvPr/>
        </p:nvPicPr>
        <p:blipFill rotWithShape="1">
          <a:blip r:embed="rId3"/>
          <a:srcRect l="4536" r="24362" b="2"/>
          <a:stretch/>
        </p:blipFill>
        <p:spPr>
          <a:xfrm rot="5400000">
            <a:off x="969265" y="719421"/>
            <a:ext cx="2002536" cy="2112264"/>
          </a:xfrm>
          <a:prstGeom prst="rect">
            <a:avLst/>
          </a:prstGeom>
          <a:noFill/>
        </p:spPr>
      </p:pic>
      <p:pic>
        <p:nvPicPr>
          <p:cNvPr id="104" name="Google Shape;104;p2" descr="A couple of black cats&#10;&#10;Description automatically generated with low confidence"/>
          <p:cNvPicPr preferRelativeResize="0"/>
          <p:nvPr/>
        </p:nvPicPr>
        <p:blipFill rotWithShape="1">
          <a:blip r:embed="rId4"/>
          <a:srcRect l="13953" r="14944" b="2"/>
          <a:stretch/>
        </p:blipFill>
        <p:spPr>
          <a:xfrm rot="5400000">
            <a:off x="3246121" y="719422"/>
            <a:ext cx="2002536" cy="2112264"/>
          </a:xfrm>
          <a:prstGeom prst="rect">
            <a:avLst/>
          </a:prstGeom>
          <a:noFill/>
        </p:spPr>
      </p:pic>
      <p:sp>
        <p:nvSpPr>
          <p:cNvPr id="129" name="Rectangle 1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Google Shape;105;p2" descr="A person leaning on a car&#10;&#10;Description automatically generated"/>
          <p:cNvPicPr preferRelativeResize="0"/>
          <p:nvPr/>
        </p:nvPicPr>
        <p:blipFill rotWithShape="1">
          <a:blip r:embed="rId5"/>
          <a:srcRect t="16517" r="3" b="11425"/>
          <a:stretch/>
        </p:blipFill>
        <p:spPr>
          <a:xfrm>
            <a:off x="914401" y="2951018"/>
            <a:ext cx="4389120" cy="3205229"/>
          </a:xfrm>
          <a:prstGeom prst="rect">
            <a:avLst/>
          </a:prstGeom>
          <a:noFill/>
        </p:spPr>
      </p:pic>
      <p:sp>
        <p:nvSpPr>
          <p:cNvPr id="103" name="Google Shape;103;p2"/>
          <p:cNvSpPr txBox="1">
            <a:spLocks noGrp="1"/>
          </p:cNvSpPr>
          <p:nvPr>
            <p:ph type="body" idx="1"/>
          </p:nvPr>
        </p:nvSpPr>
        <p:spPr>
          <a:xfrm>
            <a:off x="5868786" y="2508105"/>
            <a:ext cx="5408813" cy="3632493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Short Bio – (somewhat):</a:t>
            </a:r>
            <a:endParaRPr lang="en-US" sz="17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Currently a Cloud Security Engineer at Citi</a:t>
            </a:r>
            <a:endParaRPr lang="en-US" sz="17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M.S in Cybersecurity – tail end of March 2k23</a:t>
            </a:r>
            <a:endParaRPr lang="en-US" sz="17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Multi-Cloud: 3 AWS Certifications and 1 GCP certification (and counting…)</a:t>
            </a:r>
            <a:endParaRPr lang="en-US" sz="17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Open-source contributor: </a:t>
            </a:r>
            <a:r>
              <a:rPr lang="en-US" sz="1700" b="0" i="0" dirty="0" err="1"/>
              <a:t>DataCop</a:t>
            </a:r>
            <a:r>
              <a:rPr lang="en-US" sz="1700" b="0" i="0" dirty="0"/>
              <a:t>, OPA (from time to time)</a:t>
            </a:r>
            <a:endParaRPr lang="en-US" sz="17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 err="1"/>
              <a:t>DevSecOps</a:t>
            </a:r>
            <a:r>
              <a:rPr lang="en-US" sz="1700" b="0" i="0" dirty="0"/>
              <a:t> advocate and mentor</a:t>
            </a:r>
            <a:endParaRPr lang="en-US" sz="1700" dirty="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Father of 2 (kittens… that is)</a:t>
            </a:r>
            <a:endParaRPr lang="en-US" sz="1700" dirty="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700" dirty="0"/>
              <a:t>Hobbies: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700" b="0" i="0" dirty="0"/>
              <a:t>Videogames, Anime, and Cars</a:t>
            </a:r>
            <a:endParaRPr lang="en-US" sz="1700" dirty="0"/>
          </a:p>
          <a:p>
            <a:pPr marL="571500" lvl="1" indent="0" rtl="0"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3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0"/>
              </a:spcAft>
              <a:buSzPts val="1800"/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/>
              </a:rPr>
              <a:t>DataCop &amp; FSS Architecture Walkthrough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1" name="Google Shape;321;p31" descr="Diagram&#10;&#10;Description automatically generated"/>
          <p:cNvPicPr preferRelativeResize="0"/>
          <p:nvPr/>
        </p:nvPicPr>
        <p:blipFill rotWithShape="1">
          <a:blip r:embed="rId3"/>
          <a:stretch/>
        </p:blipFill>
        <p:spPr>
          <a:xfrm>
            <a:off x="1293596" y="1675227"/>
            <a:ext cx="9604808" cy="4394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6" name="Rectangle 33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700"/>
              <a:t>DC FSS State Machine</a:t>
            </a: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Google Shape;330;p32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Total of eight states within a step function – or state machine.</a:t>
            </a:r>
            <a:endParaRPr lang="en-US" sz="2000"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dirty="0"/>
              <a:t>Key states (only 5):</a:t>
            </a:r>
            <a:endParaRPr lang="en-US" sz="2000"/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Copy_object_to_quarantine_bucket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Remove_object_from_parent_bucket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Block_s3_bucket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Send_report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Send_error_report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endParaRPr lang="en-US" sz="2000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/>
          <a:srcRect t="2807" r="1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/>
        </p:nvSpPr>
        <p:spPr>
          <a:xfrm>
            <a:off x="1" y="17462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Automated Solution</a:t>
            </a:r>
            <a:endParaRPr/>
          </a:p>
        </p:txBody>
      </p:sp>
      <p:sp>
        <p:nvSpPr>
          <p:cNvPr id="339" name="Google Shape;339;p33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89" y="556389"/>
            <a:ext cx="7896337" cy="574458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/>
          <p:nvPr/>
        </p:nvSpPr>
        <p:spPr>
          <a:xfrm>
            <a:off x="0" y="279211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200" dirty="0"/>
              <a:t>Benefits of creating controls using Macie, </a:t>
            </a:r>
            <a:r>
              <a:rPr lang="en-US" sz="3200" dirty="0" err="1"/>
              <a:t>DataCop</a:t>
            </a:r>
            <a:r>
              <a:rPr lang="en-US" sz="3200" dirty="0"/>
              <a:t>, and FSS</a:t>
            </a:r>
            <a:endParaRPr sz="3200" dirty="0"/>
          </a:p>
        </p:txBody>
      </p:sp>
      <p:grpSp>
        <p:nvGrpSpPr>
          <p:cNvPr id="350" name="Google Shape;350;p34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51" name="Google Shape;351;p34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4"/>
          <p:cNvSpPr/>
          <p:nvPr/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000" dirty="0"/>
              <a:t>One can expect: </a:t>
            </a:r>
          </a:p>
          <a:p>
            <a:pPr lvl="1"/>
            <a:r>
              <a:rPr lang="en-US" sz="1600" dirty="0"/>
              <a:t>To minimize </a:t>
            </a:r>
            <a:r>
              <a:rPr lang="en-US" sz="1600" i="1" dirty="0"/>
              <a:t>at least</a:t>
            </a:r>
            <a:r>
              <a:rPr lang="en-US" sz="1600" dirty="0"/>
              <a:t> two attack vectors in AWS</a:t>
            </a:r>
          </a:p>
          <a:p>
            <a:pPr lvl="1"/>
            <a:r>
              <a:rPr lang="en-US" sz="1600" dirty="0"/>
              <a:t>A quick response time to any ‘malicious’ files </a:t>
            </a:r>
            <a:endParaRPr dirty="0"/>
          </a:p>
          <a:p>
            <a:pPr lvl="1"/>
            <a:r>
              <a:rPr lang="en-US" sz="1600" dirty="0"/>
              <a:t>A completely scalable framework that can deploy into multiple accounts</a:t>
            </a:r>
            <a:endParaRPr sz="1600" dirty="0"/>
          </a:p>
          <a:p>
            <a:pPr lvl="1"/>
            <a:r>
              <a:rPr lang="en-US" sz="1600" dirty="0"/>
              <a:t>To save a ton of hours on manual labor and analysis by eliminating the complexity of </a:t>
            </a:r>
            <a:r>
              <a:rPr lang="en-US" sz="1600" i="1" dirty="0"/>
              <a:t>repetitive/mundane </a:t>
            </a:r>
            <a:r>
              <a:rPr lang="en-US" sz="1600" dirty="0"/>
              <a:t>tasks for blocking S3 buckets.</a:t>
            </a:r>
            <a:endParaRPr dirty="0"/>
          </a:p>
        </p:txBody>
      </p:sp>
      <p:sp>
        <p:nvSpPr>
          <p:cNvPr id="355" name="Google Shape;355;p34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34" descr="Trend Micro File Storage Security | TrendDefense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9483" y="581892"/>
            <a:ext cx="3145312" cy="25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/>
          <p:nvPr/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4" descr="DataCop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829" y="3707894"/>
            <a:ext cx="2518756" cy="251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1A7C7-94EB-0AF6-B3CA-D61DFF9A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Calibri"/>
              </a:rPr>
              <a:t>Thank you!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372;p9">
            <a:extLst>
              <a:ext uri="{FF2B5EF4-FFF2-40B4-BE49-F238E27FC236}">
                <a16:creationId xmlns:a16="http://schemas.microsoft.com/office/drawing/2014/main" id="{F7A7F52B-0ED2-6E03-FEA2-988ACE8E0A60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9045" y="2560593"/>
            <a:ext cx="3605784" cy="3605784"/>
          </a:xfrm>
          <a:prstGeom prst="rect">
            <a:avLst/>
          </a:prstGeom>
          <a:noFill/>
        </p:spPr>
      </p:pic>
      <p:pic>
        <p:nvPicPr>
          <p:cNvPr id="4" name="Picture 3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EB6C185B-DB5A-32C6-366D-EA6CDAE2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873" y="2525208"/>
            <a:ext cx="6266398" cy="35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3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CDA1E-CA8C-521C-6F98-58BE105F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76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D8C4C6-FD93-F6BE-ABBD-CE095C97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Time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Rectangle 308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EMO TIME! let's hope the demo-gods are smiling! - Willy Wonka Sarcasm Meme  | Make a Meme">
            <a:extLst>
              <a:ext uri="{FF2B5EF4-FFF2-40B4-BE49-F238E27FC236}">
                <a16:creationId xmlns:a16="http://schemas.microsoft.com/office/drawing/2014/main" id="{B24E820E-9D37-CDE8-9AEA-4190CCFBF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r="1" b="1"/>
          <a:stretch/>
        </p:blipFill>
        <p:spPr bwMode="auto">
          <a:xfrm>
            <a:off x="5922492" y="928201"/>
            <a:ext cx="5536001" cy="49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Rectangle 308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700"/>
              <a:t>Why do we need these controls?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300"/>
              <a:t>S3 buckets have been exposed quite frequently within the past couple of years.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300"/>
              <a:t>Common Attack Vectors: 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Data Exfiltration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Ransomware &amp; Malware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300"/>
              <a:t>Data Exfiltration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Personally Identifiable Information (PII)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Credentials &amp; Tokens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300"/>
              <a:t>Ransomware &amp; Malware***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Depending on the intent of the malicious app, the impact could vary.</a:t>
            </a:r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300"/>
              <a:t>Causes behind these attacks:</a:t>
            </a:r>
          </a:p>
          <a:p>
            <a:pPr lvl="1">
              <a:spcBef>
                <a:spcPts val="1000"/>
              </a:spcBef>
            </a:pPr>
            <a:r>
              <a:rPr lang="en-US" sz="1300"/>
              <a:t>Misconfiguration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Lack of access control 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300"/>
              <a:t>Lack of monitoring</a:t>
            </a:r>
            <a:endParaRPr lang="en-US" sz="1300" b="1"/>
          </a:p>
          <a:p>
            <a:pPr marL="914400" lvl="1" indent="-228600" rtl="0"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lang="en-US" sz="13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116;p4" descr="Graphical user interface, text&#10;&#10;Description automatically generated with medium confidence"/>
          <p:cNvPicPr preferRelativeResize="0"/>
          <p:nvPr/>
        </p:nvPicPr>
        <p:blipFill rotWithShape="1">
          <a:blip r:embed="rId3"/>
          <a:stretch/>
        </p:blipFill>
        <p:spPr>
          <a:xfrm>
            <a:off x="7083423" y="928877"/>
            <a:ext cx="4397433" cy="1824785"/>
          </a:xfrm>
          <a:prstGeom prst="rect">
            <a:avLst/>
          </a:prstGeom>
          <a:noFill/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oogle Shape;115;p4" descr="Malware - Free security icons"/>
          <p:cNvPicPr preferRelativeResize="0"/>
          <p:nvPr/>
        </p:nvPicPr>
        <p:blipFill rotWithShape="1">
          <a:blip r:embed="rId4"/>
          <a:stretch/>
        </p:blipFill>
        <p:spPr>
          <a:xfrm>
            <a:off x="8021829" y="3707894"/>
            <a:ext cx="2518756" cy="2518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2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5" name="Rectangle 13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3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Google Shape;123;g48ffa8937bc79849_0"/>
          <p:cNvSpPr txBox="1"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800" dirty="0"/>
              <a:t>Scenario: </a:t>
            </a:r>
            <a:r>
              <a:rPr lang="en-US" sz="4800" dirty="0" err="1"/>
              <a:t>Genericx</a:t>
            </a:r>
            <a:endParaRPr lang="en-US" sz="4800" dirty="0"/>
          </a:p>
        </p:txBody>
      </p:sp>
      <p:sp>
        <p:nvSpPr>
          <p:cNvPr id="125" name="Google Shape;125;g48ffa8937bc79849_0"/>
          <p:cNvSpPr txBox="1"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Char char="•"/>
            </a:pPr>
            <a:r>
              <a:rPr lang="en-US" sz="1900" dirty="0"/>
              <a:t>An example organization, </a:t>
            </a:r>
            <a:r>
              <a:rPr lang="en-US" sz="1900" dirty="0" err="1"/>
              <a:t>Genericx</a:t>
            </a:r>
            <a:r>
              <a:rPr lang="en-US" sz="1900" dirty="0"/>
              <a:t>, is a mid-size mobile gaming company that caches server and user data within several S3 buckets and on-premise. This company operates out of a single account, utilizing several AWS services such as EC2, Lambda, and </a:t>
            </a:r>
            <a:r>
              <a:rPr lang="en-US" sz="1900" dirty="0" err="1"/>
              <a:t>CodeCommit</a:t>
            </a:r>
            <a:r>
              <a:rPr lang="en-US" sz="1900" dirty="0"/>
              <a:t>/</a:t>
            </a:r>
            <a:r>
              <a:rPr lang="en-US" sz="1900" dirty="0" err="1"/>
              <a:t>CodeBuild</a:t>
            </a:r>
            <a:r>
              <a:rPr lang="en-US" sz="1900" dirty="0"/>
              <a:t>. Within the past year, this organization has sold over 1000+ copies of their hit mobile game – </a:t>
            </a:r>
            <a:r>
              <a:rPr lang="en-US" sz="1900" dirty="0" err="1"/>
              <a:t>AngryDolphins</a:t>
            </a:r>
            <a:r>
              <a:rPr lang="en-US" sz="1900" dirty="0"/>
              <a:t>. </a:t>
            </a:r>
          </a:p>
          <a:p>
            <a:pPr marL="228600" lvl="0" indent="-228600" rtl="0">
              <a:spcBef>
                <a:spcPts val="0"/>
              </a:spcBef>
              <a:spcAft>
                <a:spcPts val="600"/>
              </a:spcAft>
              <a:buSzPts val="2400"/>
              <a:buChar char="•"/>
            </a:pPr>
            <a:r>
              <a:rPr lang="en-US" sz="1900" dirty="0"/>
              <a:t>Shortly after the debut of their hit mobile game, the organization was </a:t>
            </a:r>
            <a:r>
              <a:rPr lang="en-US" sz="1900" dirty="0">
                <a:solidFill>
                  <a:srgbClr val="C00000"/>
                </a:solidFill>
              </a:rPr>
              <a:t>hacked</a:t>
            </a:r>
            <a:r>
              <a:rPr lang="en-US" sz="1900" dirty="0"/>
              <a:t>! </a:t>
            </a:r>
            <a:r>
              <a:rPr lang="en-US" sz="1900" dirty="0">
                <a:solidFill>
                  <a:schemeClr val="accent1"/>
                </a:solidFill>
              </a:rPr>
              <a:t>The hackers gained access to their EC2 instance that was storing and retrieving PII and PCI data from a single S3 bucket (public). </a:t>
            </a:r>
          </a:p>
          <a:p>
            <a:pPr marL="228600" lvl="0" indent="-228600" rtl="0">
              <a:spcBef>
                <a:spcPts val="0"/>
              </a:spcBef>
              <a:spcAft>
                <a:spcPts val="600"/>
              </a:spcAft>
              <a:buSzPts val="2400"/>
              <a:buChar char="•"/>
            </a:pPr>
            <a:r>
              <a:rPr lang="en-US" sz="1900" dirty="0">
                <a:solidFill>
                  <a:schemeClr val="accent1"/>
                </a:solidFill>
              </a:rPr>
              <a:t>Based on a recent report from </a:t>
            </a:r>
            <a:r>
              <a:rPr lang="en-US" sz="1900" dirty="0" err="1">
                <a:solidFill>
                  <a:schemeClr val="accent1"/>
                </a:solidFill>
              </a:rPr>
              <a:t>CloudOne</a:t>
            </a:r>
            <a:r>
              <a:rPr lang="en-US" sz="1900" dirty="0">
                <a:solidFill>
                  <a:schemeClr val="accent1"/>
                </a:solidFill>
              </a:rPr>
              <a:t>, the S3 bucket contained a malicious excel workbook loaded on the web server, creating a backdoor for hackers to SSH into the instance.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Google Shape;132;p6"/>
          <p:cNvSpPr txBox="1"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SzPts val="1800"/>
            </a:pPr>
            <a:r>
              <a:rPr lang="en-US" sz="5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Genericx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 Architecture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Google Shape;135;p6" descr="Diagram&#10;&#10;Description automatically generated"/>
          <p:cNvPicPr preferRelativeResize="0"/>
          <p:nvPr/>
        </p:nvPicPr>
        <p:blipFill rotWithShape="1">
          <a:blip r:embed="rId3"/>
          <a:stretch/>
        </p:blipFill>
        <p:spPr>
          <a:xfrm>
            <a:off x="942597" y="1176035"/>
            <a:ext cx="5608830" cy="4505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28271-13C6-6413-CEDF-47F0E0AF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AWS Macie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B31C-4593-17AD-1BCF-232C3A20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Data security/privacy service that leverages machine learning and pattern matching to discover sensitive data in AWS, specifically AWS S3.</a:t>
            </a:r>
          </a:p>
          <a:p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Automatically provides an inventory list of S3 buckets and classifies them. </a:t>
            </a:r>
            <a:endParaRPr lang="en-US" sz="1800" dirty="0"/>
          </a:p>
          <a:p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Helps organizations meet data compliance regulations such as GDPR and HIPPA.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44;p5" descr="Amazon Macie - AWS Security Identity &amp; Compliance - AWS Video Catalog">
            <a:extLst>
              <a:ext uri="{FF2B5EF4-FFF2-40B4-BE49-F238E27FC236}">
                <a16:creationId xmlns:a16="http://schemas.microsoft.com/office/drawing/2014/main" id="{B032E792-FA00-6692-0D99-F880D29462CB}"/>
              </a:ext>
            </a:extLst>
          </p:cNvPr>
          <p:cNvPicPr preferRelativeResize="0"/>
          <p:nvPr/>
        </p:nvPicPr>
        <p:blipFill rotWithShape="1">
          <a:blip r:embed="rId2"/>
          <a:srcRect l="2355" r="1439"/>
          <a:stretch/>
        </p:blipFill>
        <p:spPr>
          <a:xfrm>
            <a:off x="7879387" y="841905"/>
            <a:ext cx="2229263" cy="2317178"/>
          </a:xfrm>
          <a:prstGeom prst="rect">
            <a:avLst/>
          </a:prstGeom>
          <a:noFill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155;p5" descr="How Does GDPR Compare to HIPAA? | Volico Data Centers">
            <a:extLst>
              <a:ext uri="{FF2B5EF4-FFF2-40B4-BE49-F238E27FC236}">
                <a16:creationId xmlns:a16="http://schemas.microsoft.com/office/drawing/2014/main" id="{EF74C704-2A68-CB08-274C-56CD2AFFADBB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6841066" y="3871890"/>
            <a:ext cx="4305905" cy="1980716"/>
          </a:xfrm>
          <a:prstGeom prst="rect">
            <a:avLst/>
          </a:prstGeom>
          <a:noFill/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27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800" dirty="0"/>
              <a:t>Pros and Cons of Macie</a:t>
            </a:r>
            <a:endParaRPr dirty="0"/>
          </a:p>
        </p:txBody>
      </p:sp>
      <p:sp>
        <p:nvSpPr>
          <p:cNvPr id="163" name="Google Shape;163;p7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400" dirty="0"/>
              <a:t>Pros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b="1" dirty="0">
                <a:solidFill>
                  <a:schemeClr val="accent6"/>
                </a:solidFill>
              </a:rPr>
              <a:t>Fully-managed sensitive data types 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i="1" dirty="0"/>
              <a:t>Seamless</a:t>
            </a:r>
            <a:r>
              <a:rPr lang="en-US" sz="1400" dirty="0"/>
              <a:t> integration with several other services such as AWS </a:t>
            </a:r>
            <a:r>
              <a:rPr lang="en-US" sz="1400" dirty="0" err="1"/>
              <a:t>EventBridge</a:t>
            </a:r>
            <a:r>
              <a:rPr lang="en-US" sz="1400" dirty="0"/>
              <a:t>, CloudWatch, and Step Functions.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/>
              <a:t>Customizable data types and fields for data/risk classification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/>
              <a:t>Can create automated sensitive data discovery jobs that run on a specific basis.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400" dirty="0"/>
              <a:t>Cons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$$$ - Expensive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/>
              <a:t>Returns a bloated JSON file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400" dirty="0"/>
              <a:t>No feature available for auto-remediation of buckets. ☹</a:t>
            </a:r>
            <a:endParaRPr sz="1400"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400" dirty="0"/>
          </a:p>
        </p:txBody>
      </p:sp>
      <p:pic>
        <p:nvPicPr>
          <p:cNvPr id="166" name="Google Shape;166;p7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064" r="12348" b="-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911532" y="5827075"/>
            <a:ext cx="5150277" cy="371424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Macie’s Managed Data Types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2ECAD-DC90-C552-E343-AC1742CF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/>
              <a:t>Trend Micro CloudOne – File Storage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6398B-8451-A78D-3577-59A978A94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400" dirty="0"/>
              <a:t>Cloud-native security solution for S3 buckets and file systems.</a:t>
            </a:r>
          </a:p>
          <a:p>
            <a:r>
              <a:rPr lang="en-US" sz="1400" dirty="0"/>
              <a:t>Provides anti-malware scanning on files in multiple cloud environments such as AWS, Azure, and GCP</a:t>
            </a:r>
          </a:p>
          <a:p>
            <a:r>
              <a:rPr lang="en-US" sz="1400" dirty="0"/>
              <a:t>Detects several types of malware:</a:t>
            </a:r>
          </a:p>
          <a:p>
            <a:pPr lvl="1"/>
            <a:r>
              <a:rPr lang="en-US" sz="1400" dirty="0"/>
              <a:t>Trojan</a:t>
            </a:r>
          </a:p>
          <a:p>
            <a:pPr lvl="1"/>
            <a:r>
              <a:rPr lang="en-US" sz="1400" dirty="0"/>
              <a:t>Ransomware</a:t>
            </a:r>
          </a:p>
          <a:p>
            <a:pPr lvl="1"/>
            <a:r>
              <a:rPr lang="en-US" sz="1400" dirty="0"/>
              <a:t>Spyware</a:t>
            </a:r>
          </a:p>
          <a:p>
            <a:r>
              <a:rPr lang="en-US" sz="1400" dirty="0"/>
              <a:t>Supports the scanning of several different file types:</a:t>
            </a:r>
          </a:p>
          <a:p>
            <a:pPr lvl="1"/>
            <a:r>
              <a:rPr lang="en-US" sz="1400" dirty="0"/>
              <a:t>.bin</a:t>
            </a:r>
          </a:p>
          <a:p>
            <a:pPr lvl="1"/>
            <a:r>
              <a:rPr lang="en-US" sz="1400" dirty="0"/>
              <a:t>.exe</a:t>
            </a:r>
          </a:p>
          <a:p>
            <a:pPr lvl="1"/>
            <a:r>
              <a:rPr lang="en-US" sz="1400" dirty="0"/>
              <a:t>.csv/xlsx</a:t>
            </a:r>
          </a:p>
          <a:p>
            <a:pPr lvl="1"/>
            <a:r>
              <a:rPr lang="en-US" sz="1400" dirty="0"/>
              <a:t>.pdf</a:t>
            </a:r>
          </a:p>
          <a:p>
            <a:pPr lvl="1"/>
            <a:endParaRPr lang="en-US" sz="1400" dirty="0"/>
          </a:p>
          <a:p>
            <a:endParaRPr lang="en-US" sz="1400" dirty="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rend Micro File Storage Security | TrendDefense.com">
            <a:extLst>
              <a:ext uri="{FF2B5EF4-FFF2-40B4-BE49-F238E27FC236}">
                <a16:creationId xmlns:a16="http://schemas.microsoft.com/office/drawing/2014/main" id="{AB150B54-9846-9A06-2AAB-91BE6C7C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493" y="1768159"/>
            <a:ext cx="4223252" cy="338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03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2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SzPts val="1800"/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Architecture of File Storage Security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Google Shape;207;p8" descr="File Storage Security workflow"/>
          <p:cNvPicPr preferRelativeResize="0"/>
          <p:nvPr/>
        </p:nvPicPr>
        <p:blipFill rotWithShape="1">
          <a:blip r:embed="rId3"/>
          <a:stretch/>
        </p:blipFill>
        <p:spPr>
          <a:xfrm>
            <a:off x="5922492" y="2582032"/>
            <a:ext cx="5536001" cy="1619280"/>
          </a:xfrm>
          <a:prstGeom prst="rect">
            <a:avLst/>
          </a:prstGeom>
          <a:noFill/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8624</TotalTime>
  <Words>1961</Words>
  <Application>Microsoft Macintosh PowerPoint</Application>
  <PresentationFormat>Widescreen</PresentationFormat>
  <Paragraphs>211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A 10,000-foot view on how to create automated data and malware mitigation controls</vt:lpstr>
      <vt:lpstr>Who Am I?</vt:lpstr>
      <vt:lpstr>Why do we need these controls?</vt:lpstr>
      <vt:lpstr>Scenario: Genericx</vt:lpstr>
      <vt:lpstr>Genericx Architecture</vt:lpstr>
      <vt:lpstr>AWS Macie Overview</vt:lpstr>
      <vt:lpstr>Pros and Cons of Macie</vt:lpstr>
      <vt:lpstr>Trend Micro CloudOne – File Storage Security</vt:lpstr>
      <vt:lpstr>Architecture of File Storage Security</vt:lpstr>
      <vt:lpstr>Pros and Cons of File Storage Security</vt:lpstr>
      <vt:lpstr>Genericx Architecture &amp; Findings</vt:lpstr>
      <vt:lpstr>Scenario: Genericx &amp; CloudOne FSS</vt:lpstr>
      <vt:lpstr>Mitigation Strategy w/o Automation</vt:lpstr>
      <vt:lpstr>DataCop Overview</vt:lpstr>
      <vt:lpstr>“Considerations”</vt:lpstr>
      <vt:lpstr>DataCop and Macie Architecture Preview</vt:lpstr>
      <vt:lpstr>DataCop and Macie Architecture Walkthrough</vt:lpstr>
      <vt:lpstr>DC Macie State Machine</vt:lpstr>
      <vt:lpstr>DataCop &amp; FSS Architecture Preview</vt:lpstr>
      <vt:lpstr>DataCop &amp; FSS Architecture Walkthrough</vt:lpstr>
      <vt:lpstr>DC FSS State Machine</vt:lpstr>
      <vt:lpstr>Fully Automated Solution</vt:lpstr>
      <vt:lpstr>Benefits of creating controls using Macie, DataCop, and FSS</vt:lpstr>
      <vt:lpstr>Thank you!</vt:lpstr>
      <vt:lpstr>Appendix</vt:lpstr>
      <vt:lpstr>Demo Time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AWS S3 attack vectors at scale</dc:title>
  <dc:creator>Damien Burks</dc:creator>
  <cp:lastModifiedBy>Damien Burks</cp:lastModifiedBy>
  <cp:revision>45</cp:revision>
  <dcterms:created xsi:type="dcterms:W3CDTF">2022-07-05T21:28:31Z</dcterms:created>
  <dcterms:modified xsi:type="dcterms:W3CDTF">2023-02-23T23:54:52Z</dcterms:modified>
</cp:coreProperties>
</file>